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Amatic SC"/>
      <p:regular r:id="rId34"/>
      <p:bold r:id="rId35"/>
    </p:embeddedFont>
    <p:embeddedFont>
      <p:font typeface="Garamond"/>
      <p:regular r:id="rId36"/>
      <p:bold r:id="rId37"/>
      <p:italic r:id="rId38"/>
      <p:boldItalic r:id="rId39"/>
    </p:embeddedFont>
    <p:embeddedFont>
      <p:font typeface="PT Sans Narrow"/>
      <p:regular r:id="rId40"/>
      <p:bold r:id="rId41"/>
    </p:embeddedFont>
    <p:embeddedFont>
      <p:font typeface="Source Code Pro"/>
      <p:regular r:id="rId42"/>
      <p:bold r:id="rId43"/>
      <p:italic r:id="rId44"/>
      <p:boldItalic r:id="rId45"/>
    </p:embeddedFont>
    <p:embeddedFont>
      <p:font typeface="Open Sans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7279882-73B7-44AC-BCD6-AA9CBC02EC5F}">
  <a:tblStyle styleId="{57279882-73B7-44AC-BCD6-AA9CBC02EC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075C297A-F031-429C-AE3D-D4B8E20A8EA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Narrow-regular.fntdata"/><Relationship Id="rId42" Type="http://schemas.openxmlformats.org/officeDocument/2006/relationships/font" Target="fonts/SourceCodePro-regular.fntdata"/><Relationship Id="rId41" Type="http://schemas.openxmlformats.org/officeDocument/2006/relationships/font" Target="fonts/PTSansNarrow-bold.fntdata"/><Relationship Id="rId44" Type="http://schemas.openxmlformats.org/officeDocument/2006/relationships/font" Target="fonts/SourceCodePro-italic.fntdata"/><Relationship Id="rId43" Type="http://schemas.openxmlformats.org/officeDocument/2006/relationships/font" Target="fonts/SourceCodePro-bold.fntdata"/><Relationship Id="rId46" Type="http://schemas.openxmlformats.org/officeDocument/2006/relationships/font" Target="fonts/OpenSans-regular.fntdata"/><Relationship Id="rId45" Type="http://schemas.openxmlformats.org/officeDocument/2006/relationships/font" Target="fonts/SourceCodePr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OpenSans-italic.fntdata"/><Relationship Id="rId47" Type="http://schemas.openxmlformats.org/officeDocument/2006/relationships/font" Target="fonts/OpenSans-bold.fntdata"/><Relationship Id="rId49" Type="http://schemas.openxmlformats.org/officeDocument/2006/relationships/font" Target="fonts/Open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font" Target="fonts/AmaticSC-bold.fntdata"/><Relationship Id="rId34" Type="http://schemas.openxmlformats.org/officeDocument/2006/relationships/font" Target="fonts/AmaticSC-regular.fntdata"/><Relationship Id="rId37" Type="http://schemas.openxmlformats.org/officeDocument/2006/relationships/font" Target="fonts/Garamond-bold.fntdata"/><Relationship Id="rId36" Type="http://schemas.openxmlformats.org/officeDocument/2006/relationships/font" Target="fonts/Garamond-regular.fntdata"/><Relationship Id="rId39" Type="http://schemas.openxmlformats.org/officeDocument/2006/relationships/font" Target="fonts/Garamond-boldItalic.fntdata"/><Relationship Id="rId38" Type="http://schemas.openxmlformats.org/officeDocument/2006/relationships/font" Target="fonts/Garamond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gif>
</file>

<file path=ppt/media/image2.png>
</file>

<file path=ppt/media/image20.jpg>
</file>

<file path=ppt/media/image21.jpg>
</file>

<file path=ppt/media/image22.jpg>
</file>

<file path=ppt/media/image23.gif>
</file>

<file path=ppt/media/image24.jp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gif>
</file>

<file path=ppt/media/image34.jpg>
</file>

<file path=ppt/media/image35.jpg>
</file>

<file path=ppt/media/image36.jpg>
</file>

<file path=ppt/media/image37.jpg>
</file>

<file path=ppt/media/image38.jpg>
</file>

<file path=ppt/media/image39.png>
</file>

<file path=ppt/media/image4.png>
</file>

<file path=ppt/media/image40.png>
</file>

<file path=ppt/media/image41.gif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png>
</file>

<file path=ppt/media/image50.gif>
</file>

<file path=ppt/media/image51.jpg>
</file>

<file path=ppt/media/image52.jpg>
</file>

<file path=ppt/media/image53.jpg>
</file>

<file path=ppt/media/image54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3bc8c9de6_5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83bc8c9de6_5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4a54adc25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4a54adc25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3bc8c9de6_5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3bc8c9de6_5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3bff529b8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3bff529b8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3bff529b8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3bff529b8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3bff529b8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3bff529b8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3bff529b8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3bff529b8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3bc8c9de6_4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83bc8c9de6_4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3bc8c9de6_4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3bc8c9de6_4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3bc8c9de6_4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3bc8c9de6_4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83bc8c9de6_4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83bc8c9de6_4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83bc8c9de6_6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83bc8c9de6_6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4a54adc2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4a54adc2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74a54adc25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74a54adc25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74a54adc25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74a54adc25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83bc8c9de6_4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83bc8c9de6_4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83bc8c9de6_4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83bc8c9de6_4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83bc8c9de6_4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83bc8c9de6_4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83bc8c9de6_4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83bc8c9de6_4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83bc8c9de6_4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83bc8c9de6_4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3bc8c9de6_4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3bc8c9de6_4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3bc8c9de6_4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3bc8c9de6_4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4a54ae3d5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4a54ae3d5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3bc8c9de6_4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3bc8c9de6_4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3bc8c9de6_5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3bc8c9de6_5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3bc8c9de6_5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3bc8c9de6_5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rgbClr val="F3F3F3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rgbClr val="F3F3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2.jpg"/><Relationship Id="rId4" Type="http://schemas.openxmlformats.org/officeDocument/2006/relationships/image" Target="../media/image31.jpg"/><Relationship Id="rId5" Type="http://schemas.openxmlformats.org/officeDocument/2006/relationships/image" Target="../media/image3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8.jpg"/><Relationship Id="rId4" Type="http://schemas.openxmlformats.org/officeDocument/2006/relationships/image" Target="../media/image43.jpg"/><Relationship Id="rId5" Type="http://schemas.openxmlformats.org/officeDocument/2006/relationships/image" Target="../media/image47.jpg"/><Relationship Id="rId6" Type="http://schemas.openxmlformats.org/officeDocument/2006/relationships/image" Target="../media/image4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Relationship Id="rId4" Type="http://schemas.openxmlformats.org/officeDocument/2006/relationships/image" Target="../media/image11.jpg"/><Relationship Id="rId5" Type="http://schemas.openxmlformats.org/officeDocument/2006/relationships/image" Target="../media/image9.jpg"/><Relationship Id="rId6" Type="http://schemas.openxmlformats.org/officeDocument/2006/relationships/image" Target="../media/image1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50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gif"/><Relationship Id="rId4" Type="http://schemas.openxmlformats.org/officeDocument/2006/relationships/image" Target="../media/image23.gif"/><Relationship Id="rId5" Type="http://schemas.openxmlformats.org/officeDocument/2006/relationships/image" Target="../media/image41.gif"/><Relationship Id="rId6" Type="http://schemas.openxmlformats.org/officeDocument/2006/relationships/image" Target="../media/image3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jpg"/><Relationship Id="rId4" Type="http://schemas.openxmlformats.org/officeDocument/2006/relationships/image" Target="../media/image22.jpg"/><Relationship Id="rId5" Type="http://schemas.openxmlformats.org/officeDocument/2006/relationships/image" Target="../media/image2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jpg"/><Relationship Id="rId4" Type="http://schemas.openxmlformats.org/officeDocument/2006/relationships/image" Target="../media/image28.jpg"/><Relationship Id="rId5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2.jpg"/><Relationship Id="rId4" Type="http://schemas.openxmlformats.org/officeDocument/2006/relationships/image" Target="../media/image51.jpg"/><Relationship Id="rId5" Type="http://schemas.openxmlformats.org/officeDocument/2006/relationships/image" Target="../media/image5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6.jpg"/><Relationship Id="rId4" Type="http://schemas.openxmlformats.org/officeDocument/2006/relationships/image" Target="../media/image52.jpg"/><Relationship Id="rId5" Type="http://schemas.openxmlformats.org/officeDocument/2006/relationships/image" Target="../media/image5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4.jpg"/><Relationship Id="rId4" Type="http://schemas.openxmlformats.org/officeDocument/2006/relationships/image" Target="../media/image53.jpg"/><Relationship Id="rId5" Type="http://schemas.openxmlformats.org/officeDocument/2006/relationships/image" Target="../media/image5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8.jpg"/><Relationship Id="rId4" Type="http://schemas.openxmlformats.org/officeDocument/2006/relationships/image" Target="../media/image49.jpg"/><Relationship Id="rId5" Type="http://schemas.openxmlformats.org/officeDocument/2006/relationships/image" Target="../media/image5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9.png"/><Relationship Id="rId4" Type="http://schemas.openxmlformats.org/officeDocument/2006/relationships/image" Target="../media/image4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35.jpg"/><Relationship Id="rId5" Type="http://schemas.openxmlformats.org/officeDocument/2006/relationships/image" Target="../media/image21.jpg"/><Relationship Id="rId6" Type="http://schemas.openxmlformats.org/officeDocument/2006/relationships/image" Target="../media/image1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jpg"/><Relationship Id="rId4" Type="http://schemas.openxmlformats.org/officeDocument/2006/relationships/image" Target="../media/image37.jpg"/><Relationship Id="rId5" Type="http://schemas.openxmlformats.org/officeDocument/2006/relationships/image" Target="../media/image3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jpg"/><Relationship Id="rId4" Type="http://schemas.openxmlformats.org/officeDocument/2006/relationships/image" Target="../media/image17.jpg"/><Relationship Id="rId5" Type="http://schemas.openxmlformats.org/officeDocument/2006/relationships/image" Target="../media/image18.jpg"/><Relationship Id="rId6" Type="http://schemas.openxmlformats.org/officeDocument/2006/relationships/image" Target="../media/image2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1004125" y="1415139"/>
            <a:ext cx="7136700" cy="10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MoneyWallet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1895100" y="3687975"/>
            <a:ext cx="5353800" cy="8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108598011 官茂原、108598021 張彥翔</a:t>
            </a:r>
            <a:br>
              <a:rPr lang="zh-TW" sz="2000"/>
            </a:br>
            <a:r>
              <a:rPr lang="zh-TW" sz="2000"/>
              <a:t>108598025 葉柏志、108598058 方聖華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108598063 簡子祺</a:t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3817950" y="2844375"/>
            <a:ext cx="15081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team #3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147" name="Google Shape;147;p22"/>
          <p:cNvCxnSpPr/>
          <p:nvPr/>
        </p:nvCxnSpPr>
        <p:spPr>
          <a:xfrm>
            <a:off x="365425" y="1093850"/>
            <a:ext cx="3891600" cy="20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49" name="Google Shape;149;p22"/>
          <p:cNvSpPr txBox="1"/>
          <p:nvPr/>
        </p:nvSpPr>
        <p:spPr>
          <a:xfrm>
            <a:off x="4391875" y="700250"/>
            <a:ext cx="444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測試</a:t>
            </a: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Budget</a:t>
            </a: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的基本操作功能(CRUD)</a:t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425" y="1268438"/>
            <a:ext cx="1799299" cy="374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1491" y="1278799"/>
            <a:ext cx="1789349" cy="3721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7625" y="1269933"/>
            <a:ext cx="1789349" cy="372116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158" name="Google Shape;158;p23"/>
          <p:cNvCxnSpPr/>
          <p:nvPr/>
        </p:nvCxnSpPr>
        <p:spPr>
          <a:xfrm>
            <a:off x="365425" y="1093850"/>
            <a:ext cx="3891600" cy="20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60" name="Google Shape;160;p23"/>
          <p:cNvSpPr txBox="1"/>
          <p:nvPr/>
        </p:nvSpPr>
        <p:spPr>
          <a:xfrm>
            <a:off x="4391875" y="700250"/>
            <a:ext cx="444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測試Saving的基本操作功能(CRUD)</a:t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0225" y="1259375"/>
            <a:ext cx="1649624" cy="3430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2029" y="1257987"/>
            <a:ext cx="1649624" cy="3430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3813" y="1259381"/>
            <a:ext cx="1649624" cy="3430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8425" y="1232642"/>
            <a:ext cx="1649600" cy="3430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170" name="Google Shape;170;p24"/>
          <p:cNvCxnSpPr/>
          <p:nvPr/>
        </p:nvCxnSpPr>
        <p:spPr>
          <a:xfrm>
            <a:off x="365425" y="1093850"/>
            <a:ext cx="3891600" cy="20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72" name="Google Shape;17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425" y="1246250"/>
            <a:ext cx="1872425" cy="3744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3" name="Google Shape;17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6275" y="1256600"/>
            <a:ext cx="1872425" cy="3744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4" name="Google Shape;17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0250" y="1266950"/>
            <a:ext cx="1862076" cy="37241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5" name="Google Shape;17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32650" y="1256600"/>
            <a:ext cx="1872425" cy="3744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76" name="Google Shape;176;p24"/>
          <p:cNvSpPr/>
          <p:nvPr/>
        </p:nvSpPr>
        <p:spPr>
          <a:xfrm>
            <a:off x="439350" y="3708825"/>
            <a:ext cx="1028700" cy="203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 txBox="1"/>
          <p:nvPr/>
        </p:nvSpPr>
        <p:spPr>
          <a:xfrm>
            <a:off x="6793700" y="700250"/>
            <a:ext cx="2038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測試合計功能</a:t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8" name="Google Shape;178;p24"/>
          <p:cNvSpPr/>
          <p:nvPr/>
        </p:nvSpPr>
        <p:spPr>
          <a:xfrm>
            <a:off x="4449375" y="3708825"/>
            <a:ext cx="1028700" cy="203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4"/>
          <p:cNvSpPr/>
          <p:nvPr/>
        </p:nvSpPr>
        <p:spPr>
          <a:xfrm>
            <a:off x="3889775" y="1988375"/>
            <a:ext cx="362400" cy="203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4"/>
          <p:cNvSpPr/>
          <p:nvPr/>
        </p:nvSpPr>
        <p:spPr>
          <a:xfrm>
            <a:off x="7656375" y="1988375"/>
            <a:ext cx="548700" cy="203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186" name="Google Shape;186;p25"/>
          <p:cNvCxnSpPr/>
          <p:nvPr/>
        </p:nvCxnSpPr>
        <p:spPr>
          <a:xfrm>
            <a:off x="365425" y="1093850"/>
            <a:ext cx="3891600" cy="20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88" name="Google Shape;18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75" y="1210875"/>
            <a:ext cx="1871999" cy="3743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9" name="Google Shape;18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0174" y="1246250"/>
            <a:ext cx="1872425" cy="3744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0" name="Google Shape;190;p25"/>
          <p:cNvSpPr txBox="1"/>
          <p:nvPr/>
        </p:nvSpPr>
        <p:spPr>
          <a:xfrm>
            <a:off x="6357425" y="700250"/>
            <a:ext cx="2475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測試匯率轉換功能</a:t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91" name="Google Shape;19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4999" y="1246250"/>
            <a:ext cx="1872425" cy="3744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92" name="Google Shape;19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09824" y="1246250"/>
            <a:ext cx="1872000" cy="3744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3" name="Google Shape;193;p25"/>
          <p:cNvSpPr/>
          <p:nvPr/>
        </p:nvSpPr>
        <p:spPr>
          <a:xfrm>
            <a:off x="3729050" y="2625325"/>
            <a:ext cx="603300" cy="393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199" name="Google Shape;199;p26"/>
          <p:cNvCxnSpPr/>
          <p:nvPr/>
        </p:nvCxnSpPr>
        <p:spPr>
          <a:xfrm>
            <a:off x="365425" y="1093850"/>
            <a:ext cx="3891600" cy="20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01" name="Google Shape;201;p26"/>
          <p:cNvSpPr txBox="1"/>
          <p:nvPr/>
        </p:nvSpPr>
        <p:spPr>
          <a:xfrm>
            <a:off x="5872175" y="700250"/>
            <a:ext cx="2960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測試</a:t>
            </a: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計算機計算</a:t>
            </a: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功能</a:t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02" name="Google Shape;20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413" y="1311975"/>
            <a:ext cx="1872425" cy="3744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3" name="Google Shape;20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7113" y="1322325"/>
            <a:ext cx="1872000" cy="3744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4" name="Google Shape;20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2850" y="1322325"/>
            <a:ext cx="1872000" cy="3744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5" name="Google Shape;205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56475" y="1322325"/>
            <a:ext cx="1872000" cy="3744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211" name="Google Shape;211;p27"/>
          <p:cNvCxnSpPr/>
          <p:nvPr/>
        </p:nvCxnSpPr>
        <p:spPr>
          <a:xfrm>
            <a:off x="365425" y="1093850"/>
            <a:ext cx="3891600" cy="20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13" name="Google Shape;21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3825" y="1245825"/>
            <a:ext cx="1872425" cy="3744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14" name="Google Shape;21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2224" y="1246250"/>
            <a:ext cx="1871999" cy="3743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15" name="Google Shape;21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425" y="1245825"/>
            <a:ext cx="1872425" cy="3744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16" name="Google Shape;216;p27"/>
          <p:cNvSpPr txBox="1"/>
          <p:nvPr/>
        </p:nvSpPr>
        <p:spPr>
          <a:xfrm>
            <a:off x="6357425" y="700250"/>
            <a:ext cx="2475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測試</a:t>
            </a: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資料</a:t>
            </a: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匯入功能</a:t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222" name="Google Shape;222;p28"/>
          <p:cNvCxnSpPr/>
          <p:nvPr/>
        </p:nvCxnSpPr>
        <p:spPr>
          <a:xfrm>
            <a:off x="365425" y="1093850"/>
            <a:ext cx="3891600" cy="20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24" name="Google Shape;224;p28"/>
          <p:cNvSpPr txBox="1"/>
          <p:nvPr/>
        </p:nvSpPr>
        <p:spPr>
          <a:xfrm>
            <a:off x="6357425" y="700250"/>
            <a:ext cx="2475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測試</a:t>
            </a: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資料匯出</a:t>
            </a: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功能</a:t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25" name="Google Shape;22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425" y="1267675"/>
            <a:ext cx="1872425" cy="3744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26" name="Google Shape;22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7750" y="1267675"/>
            <a:ext cx="1872425" cy="3744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8"/>
          <p:cNvPicPr preferRelativeResize="0"/>
          <p:nvPr/>
        </p:nvPicPr>
        <p:blipFill rotWithShape="1">
          <a:blip r:embed="rId5">
            <a:alphaModFix/>
          </a:blip>
          <a:srcRect b="0" l="970" r="0" t="0"/>
          <a:stretch/>
        </p:blipFill>
        <p:spPr>
          <a:xfrm>
            <a:off x="2936075" y="1933575"/>
            <a:ext cx="6085075" cy="100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Not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233" name="Google Shape;233;p29"/>
          <p:cNvCxnSpPr/>
          <p:nvPr/>
        </p:nvCxnSpPr>
        <p:spPr>
          <a:xfrm flipH="1" rot="10800000">
            <a:off x="365425" y="1087850"/>
            <a:ext cx="4751100" cy="60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4" name="Google Shape;2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aphicFrame>
        <p:nvGraphicFramePr>
          <p:cNvPr id="235" name="Google Shape;235;p29"/>
          <p:cNvGraphicFramePr/>
          <p:nvPr/>
        </p:nvGraphicFramePr>
        <p:xfrm>
          <a:off x="441625" y="1866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{57279882-73B7-44AC-BCD6-AA9CBC02EC5F}</a:tableStyleId>
              </a:tblPr>
              <a:tblGrid>
                <a:gridCol w="1790100"/>
                <a:gridCol w="3290300"/>
                <a:gridCol w="3026625"/>
              </a:tblGrid>
              <a:tr h="382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Feature not to Test</a:t>
                      </a:r>
                      <a:endParaRPr sz="1500">
                        <a:solidFill>
                          <a:srgbClr val="00000A"/>
                        </a:solidFill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500">
                          <a:solidFill>
                            <a:srgbClr val="00000A"/>
                          </a:solidFill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Test </a:t>
                      </a:r>
                      <a:r>
                        <a:rPr lang="zh-TW" sz="1500">
                          <a:solidFill>
                            <a:srgbClr val="00000A"/>
                          </a:solidFill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Description</a:t>
                      </a:r>
                      <a:endParaRPr sz="1500">
                        <a:solidFill>
                          <a:srgbClr val="00000A"/>
                        </a:solidFill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solidFill>
                            <a:srgbClr val="00000A"/>
                          </a:solidFill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Reason</a:t>
                      </a:r>
                      <a:endParaRPr sz="1600">
                        <a:solidFill>
                          <a:srgbClr val="00000A"/>
                        </a:solidFill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5"/>
                    </a:solidFill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50">
                          <a:highlight>
                            <a:srgbClr val="FFFFFF"/>
                          </a:highlight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Positioning service</a:t>
                      </a:r>
                      <a:endParaRPr sz="165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測試定位的功能是否正確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無法確認定位功能是否正確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Search ATM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測試Search ATM的功能是否正確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無法確認定位出的ATM是否正確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highlight>
                            <a:srgbClr val="FFFFFF"/>
                          </a:highlight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Payment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測試付費的功能是否正確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無法確認付費功能是否正確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Search bank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測試Search bank的功能是否正確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無法確認定位出的bank是否正確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Pass/Fail Criteria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241" name="Google Shape;241;p30"/>
          <p:cNvCxnSpPr/>
          <p:nvPr/>
        </p:nvCxnSpPr>
        <p:spPr>
          <a:xfrm flipH="1" rot="10800000">
            <a:off x="365425" y="1087850"/>
            <a:ext cx="4751100" cy="60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aphicFrame>
        <p:nvGraphicFramePr>
          <p:cNvPr id="243" name="Google Shape;243;p30"/>
          <p:cNvGraphicFramePr/>
          <p:nvPr/>
        </p:nvGraphicFramePr>
        <p:xfrm>
          <a:off x="441625" y="1790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{57279882-73B7-44AC-BCD6-AA9CBC02EC5F}</a:tableStyleId>
              </a:tblPr>
              <a:tblGrid>
                <a:gridCol w="2956500"/>
                <a:gridCol w="5434175"/>
              </a:tblGrid>
              <a:tr h="382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Item</a:t>
                      </a:r>
                      <a:endParaRPr sz="1500">
                        <a:solidFill>
                          <a:srgbClr val="00000A"/>
                        </a:solidFill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500">
                          <a:solidFill>
                            <a:srgbClr val="00000A"/>
                          </a:solidFill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Criteria</a:t>
                      </a:r>
                      <a:endParaRPr sz="1500">
                        <a:solidFill>
                          <a:srgbClr val="00000A"/>
                        </a:solidFill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5"/>
                    </a:solidFill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50">
                          <a:highlight>
                            <a:srgbClr val="FFFFFF"/>
                          </a:highlight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All items  (Wallet, Budget, Transaction, Debt, Saving)</a:t>
                      </a:r>
                      <a:endParaRPr sz="1650">
                        <a:highlight>
                          <a:srgbClr val="FFFFFF"/>
                        </a:highlight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對 items 做 CRUD, 其功能必須正確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Field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欄位輸入須可接受所有字元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highlight>
                            <a:srgbClr val="FFFFFF"/>
                          </a:highlight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Calculator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計算機計算結果必須正確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Currency converter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換匯後的結果必須與中央銀行誤差小於 5%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Import and export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latin typeface="PT Sans Narrow"/>
                          <a:ea typeface="PT Sans Narrow"/>
                          <a:cs typeface="PT Sans Narrow"/>
                          <a:sym typeface="PT Sans Narrow"/>
                        </a:rPr>
                        <a:t>資料須正確匯出並可以正確匯入</a:t>
                      </a:r>
                      <a:endParaRPr sz="1600">
                        <a:latin typeface="PT Sans Narrow"/>
                        <a:ea typeface="PT Sans Narrow"/>
                        <a:cs typeface="PT Sans Narrow"/>
                        <a:sym typeface="PT Sans Narrow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1"/>
          <p:cNvSpPr txBox="1"/>
          <p:nvPr>
            <p:ph type="title"/>
          </p:nvPr>
        </p:nvSpPr>
        <p:spPr>
          <a:xfrm>
            <a:off x="311700" y="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Test Graph Example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249" name="Google Shape;249;p31"/>
          <p:cNvCxnSpPr/>
          <p:nvPr/>
        </p:nvCxnSpPr>
        <p:spPr>
          <a:xfrm flipH="1" rot="10800000">
            <a:off x="382950" y="790200"/>
            <a:ext cx="3727800" cy="108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0" name="Google Shape;250;p31"/>
          <p:cNvSpPr txBox="1"/>
          <p:nvPr/>
        </p:nvSpPr>
        <p:spPr>
          <a:xfrm>
            <a:off x="3554375" y="1570325"/>
            <a:ext cx="5519700" cy="27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APP 主要功能為 CRUD Wallet，該功能互動性較高，所以我們使用 Graph 來做為測試依據。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Graph 的界定為畫面的切換以及特殊警示的顯現。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接下來將以Create Wallet 的 Graph作為範例。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51" name="Google Shape;25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52" name="Google Shape;252;p31"/>
          <p:cNvSpPr txBox="1"/>
          <p:nvPr>
            <p:ph idx="1" type="body"/>
          </p:nvPr>
        </p:nvSpPr>
        <p:spPr>
          <a:xfrm>
            <a:off x="3846900" y="1228675"/>
            <a:ext cx="49854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50" y="849650"/>
            <a:ext cx="3829463" cy="4293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Table of Contents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T Sans Narrow"/>
              <a:buAutoNum type="arabicPeriod"/>
            </a:pPr>
            <a:r>
              <a:rPr lang="zh-TW" sz="2900">
                <a:latin typeface="PT Sans Narrow"/>
                <a:ea typeface="PT Sans Narrow"/>
                <a:cs typeface="PT Sans Narrow"/>
                <a:sym typeface="PT Sans Narrow"/>
              </a:rPr>
              <a:t>App Instruction</a:t>
            </a:r>
            <a:endParaRPr sz="2900"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T Sans Narrow"/>
              <a:buAutoNum type="arabicPeriod"/>
            </a:pPr>
            <a:r>
              <a:rPr lang="zh-TW" sz="2900">
                <a:latin typeface="PT Sans Narrow"/>
                <a:ea typeface="PT Sans Narrow"/>
                <a:cs typeface="PT Sans Narrow"/>
                <a:sym typeface="PT Sans Narrow"/>
              </a:rPr>
              <a:t>Main feature</a:t>
            </a:r>
            <a:endParaRPr sz="2900"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T Sans Narrow"/>
              <a:buAutoNum type="arabicPeriod"/>
            </a:pPr>
            <a:r>
              <a:rPr lang="zh-TW" sz="2900">
                <a:latin typeface="PT Sans Narrow"/>
                <a:ea typeface="PT Sans Narrow"/>
                <a:cs typeface="PT Sans Narrow"/>
                <a:sym typeface="PT Sans Narrow"/>
              </a:rPr>
              <a:t>Purpose of Test Plan</a:t>
            </a:r>
            <a:endParaRPr sz="2900"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T Sans Narrow"/>
              <a:buAutoNum type="arabicPeriod"/>
            </a:pPr>
            <a:r>
              <a:rPr lang="zh-TW" sz="2900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sz="2900"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T Sans Narrow"/>
              <a:buAutoNum type="arabicPeriod"/>
            </a:pPr>
            <a:r>
              <a:rPr lang="zh-TW" sz="2900">
                <a:latin typeface="PT Sans Narrow"/>
                <a:ea typeface="PT Sans Narrow"/>
                <a:cs typeface="PT Sans Narrow"/>
                <a:sym typeface="PT Sans Narrow"/>
              </a:rPr>
              <a:t>Feature Not To Be Tested</a:t>
            </a:r>
            <a:endParaRPr sz="2900"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T Sans Narrow"/>
              <a:buAutoNum type="arabicPeriod"/>
            </a:pPr>
            <a:r>
              <a:rPr lang="zh-TW" sz="2900">
                <a:latin typeface="PT Sans Narrow"/>
                <a:ea typeface="PT Sans Narrow"/>
                <a:cs typeface="PT Sans Narrow"/>
                <a:sym typeface="PT Sans Narrow"/>
              </a:rPr>
              <a:t>Feature Pass/Fail Criteria</a:t>
            </a:r>
            <a:endParaRPr sz="290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65" name="Google Shape;65;p14"/>
          <p:cNvCxnSpPr/>
          <p:nvPr/>
        </p:nvCxnSpPr>
        <p:spPr>
          <a:xfrm flipH="1" rot="10800000">
            <a:off x="365425" y="1087850"/>
            <a:ext cx="3247200" cy="60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4788400" y="1381075"/>
            <a:ext cx="39723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T Sans Narrow"/>
              <a:buAutoNum type="arabicPeriod" startAt="7"/>
            </a:pPr>
            <a:r>
              <a:rPr lang="zh-TW" sz="2900">
                <a:latin typeface="PT Sans Narrow"/>
                <a:ea typeface="PT Sans Narrow"/>
                <a:cs typeface="PT Sans Narrow"/>
                <a:sym typeface="PT Sans Narrow"/>
              </a:rPr>
              <a:t>Test Graph Example</a:t>
            </a:r>
            <a:endParaRPr sz="2900"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T Sans Narrow"/>
              <a:buAutoNum type="arabicPeriod" startAt="7"/>
            </a:pPr>
            <a:r>
              <a:rPr lang="zh-TW" sz="2900">
                <a:latin typeface="PT Sans Narrow"/>
                <a:ea typeface="PT Sans Narrow"/>
                <a:cs typeface="PT Sans Narrow"/>
                <a:sym typeface="PT Sans Narrow"/>
              </a:rPr>
              <a:t>Schedule</a:t>
            </a:r>
            <a:endParaRPr sz="2900"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T Sans Narrow"/>
              <a:buAutoNum type="arabicPeriod" startAt="7"/>
            </a:pPr>
            <a:r>
              <a:rPr lang="zh-TW" sz="2900">
                <a:latin typeface="PT Sans Narrow"/>
                <a:ea typeface="PT Sans Narrow"/>
                <a:cs typeface="PT Sans Narrow"/>
                <a:sym typeface="PT Sans Narrow"/>
              </a:rPr>
              <a:t>Test Tool</a:t>
            </a:r>
            <a:endParaRPr sz="2900"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T Sans Narrow"/>
              <a:buAutoNum type="arabicPeriod" startAt="7"/>
            </a:pPr>
            <a:r>
              <a:rPr lang="zh-TW" sz="2900">
                <a:latin typeface="PT Sans Narrow"/>
                <a:ea typeface="PT Sans Narrow"/>
                <a:cs typeface="PT Sans Narrow"/>
                <a:sym typeface="PT Sans Narrow"/>
              </a:rPr>
              <a:t>Role And Responsibility</a:t>
            </a:r>
            <a:endParaRPr sz="290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/>
          <p:nvPr>
            <p:ph type="title"/>
          </p:nvPr>
        </p:nvSpPr>
        <p:spPr>
          <a:xfrm>
            <a:off x="311700" y="-21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Test Graph Example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259" name="Google Shape;259;p32"/>
          <p:cNvCxnSpPr/>
          <p:nvPr/>
        </p:nvCxnSpPr>
        <p:spPr>
          <a:xfrm flipH="1" rot="10800000">
            <a:off x="414025" y="726650"/>
            <a:ext cx="3727800" cy="108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0" name="Google Shape;26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273" y="755925"/>
            <a:ext cx="2109802" cy="438757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61" name="Google Shape;261;p32"/>
          <p:cNvSpPr txBox="1"/>
          <p:nvPr/>
        </p:nvSpPr>
        <p:spPr>
          <a:xfrm>
            <a:off x="5249063" y="394275"/>
            <a:ext cx="2862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Source Code Pro"/>
                <a:ea typeface="Source Code Pro"/>
                <a:cs typeface="Source Code Pro"/>
                <a:sym typeface="Source Code Pro"/>
              </a:rPr>
              <a:t>1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62" name="Google Shape;262;p32"/>
          <p:cNvSpPr txBox="1"/>
          <p:nvPr/>
        </p:nvSpPr>
        <p:spPr>
          <a:xfrm>
            <a:off x="7509425" y="394263"/>
            <a:ext cx="2862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Source Code Pro"/>
                <a:ea typeface="Source Code Pro"/>
                <a:cs typeface="Source Code Pro"/>
                <a:sym typeface="Source Code Pro"/>
              </a:rPr>
              <a:t>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63" name="Google Shape;26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64" name="Google Shape;264;p32"/>
          <p:cNvSpPr/>
          <p:nvPr/>
        </p:nvSpPr>
        <p:spPr>
          <a:xfrm>
            <a:off x="4337275" y="985850"/>
            <a:ext cx="286200" cy="182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5" name="Google Shape;26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7625" y="733163"/>
            <a:ext cx="2109799" cy="4387623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2"/>
          <p:cNvSpPr/>
          <p:nvPr/>
        </p:nvSpPr>
        <p:spPr>
          <a:xfrm>
            <a:off x="7982750" y="1436175"/>
            <a:ext cx="228000" cy="182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7" name="Google Shape;26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750" y="849650"/>
            <a:ext cx="3829463" cy="4293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 txBox="1"/>
          <p:nvPr>
            <p:ph type="title"/>
          </p:nvPr>
        </p:nvSpPr>
        <p:spPr>
          <a:xfrm>
            <a:off x="311700" y="-21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Test Graph Example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273" name="Google Shape;273;p33"/>
          <p:cNvCxnSpPr/>
          <p:nvPr/>
        </p:nvCxnSpPr>
        <p:spPr>
          <a:xfrm flipH="1" rot="10800000">
            <a:off x="414025" y="726650"/>
            <a:ext cx="3727800" cy="108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33"/>
          <p:cNvSpPr txBox="1"/>
          <p:nvPr/>
        </p:nvSpPr>
        <p:spPr>
          <a:xfrm>
            <a:off x="5249063" y="394275"/>
            <a:ext cx="2862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Source Code Pro"/>
                <a:ea typeface="Source Code Pro"/>
                <a:cs typeface="Source Code Pro"/>
                <a:sym typeface="Source Code Pro"/>
              </a:rPr>
              <a:t>3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75" name="Google Shape;275;p33"/>
          <p:cNvSpPr txBox="1"/>
          <p:nvPr/>
        </p:nvSpPr>
        <p:spPr>
          <a:xfrm>
            <a:off x="7509425" y="394263"/>
            <a:ext cx="2862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Source Code Pro"/>
                <a:ea typeface="Source Code Pro"/>
                <a:cs typeface="Source Code Pro"/>
                <a:sym typeface="Source Code Pro"/>
              </a:rPr>
              <a:t>4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76" name="Google Shape;27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77" name="Google Shape;27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7625" y="726642"/>
            <a:ext cx="2109799" cy="438763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78" name="Google Shape;278;p33"/>
          <p:cNvSpPr/>
          <p:nvPr/>
        </p:nvSpPr>
        <p:spPr>
          <a:xfrm>
            <a:off x="8421225" y="892625"/>
            <a:ext cx="286200" cy="297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3"/>
          <p:cNvSpPr/>
          <p:nvPr/>
        </p:nvSpPr>
        <p:spPr>
          <a:xfrm>
            <a:off x="6597625" y="892625"/>
            <a:ext cx="286200" cy="297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7275" y="726658"/>
            <a:ext cx="2109799" cy="438759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3"/>
          <p:cNvSpPr/>
          <p:nvPr/>
        </p:nvSpPr>
        <p:spPr>
          <a:xfrm>
            <a:off x="5698550" y="1369225"/>
            <a:ext cx="286200" cy="297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750" y="849650"/>
            <a:ext cx="3829463" cy="4293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4"/>
          <p:cNvSpPr txBox="1"/>
          <p:nvPr>
            <p:ph type="title"/>
          </p:nvPr>
        </p:nvSpPr>
        <p:spPr>
          <a:xfrm>
            <a:off x="311700" y="-21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Test Graph Example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288" name="Google Shape;288;p34"/>
          <p:cNvCxnSpPr/>
          <p:nvPr/>
        </p:nvCxnSpPr>
        <p:spPr>
          <a:xfrm flipH="1" rot="10800000">
            <a:off x="414025" y="726650"/>
            <a:ext cx="3727800" cy="108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" name="Google Shape;289;p34"/>
          <p:cNvSpPr txBox="1"/>
          <p:nvPr/>
        </p:nvSpPr>
        <p:spPr>
          <a:xfrm>
            <a:off x="5249063" y="394275"/>
            <a:ext cx="2862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Source Code Pro"/>
                <a:ea typeface="Source Code Pro"/>
                <a:cs typeface="Source Code Pro"/>
                <a:sym typeface="Source Code Pro"/>
              </a:rPr>
              <a:t>5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90" name="Google Shape;290;p34"/>
          <p:cNvSpPr txBox="1"/>
          <p:nvPr/>
        </p:nvSpPr>
        <p:spPr>
          <a:xfrm>
            <a:off x="7509425" y="394263"/>
            <a:ext cx="2862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Source Code Pro"/>
                <a:ea typeface="Source Code Pro"/>
                <a:cs typeface="Source Code Pro"/>
                <a:sym typeface="Source Code Pro"/>
              </a:rPr>
              <a:t>6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91" name="Google Shape;291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92" name="Google Shape;29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275" y="726638"/>
            <a:ext cx="2109799" cy="438764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4"/>
          <p:cNvSpPr/>
          <p:nvPr/>
        </p:nvSpPr>
        <p:spPr>
          <a:xfrm>
            <a:off x="4339825" y="932250"/>
            <a:ext cx="310800" cy="214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4"/>
          <p:cNvSpPr/>
          <p:nvPr/>
        </p:nvSpPr>
        <p:spPr>
          <a:xfrm>
            <a:off x="6160875" y="932250"/>
            <a:ext cx="286200" cy="214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5" name="Google Shape;29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7625" y="733166"/>
            <a:ext cx="2109799" cy="4387612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4"/>
          <p:cNvSpPr/>
          <p:nvPr/>
        </p:nvSpPr>
        <p:spPr>
          <a:xfrm>
            <a:off x="8421225" y="932250"/>
            <a:ext cx="286200" cy="214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4"/>
          <p:cNvSpPr/>
          <p:nvPr/>
        </p:nvSpPr>
        <p:spPr>
          <a:xfrm>
            <a:off x="6597625" y="932250"/>
            <a:ext cx="310800" cy="214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8" name="Google Shape;298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275" y="849650"/>
            <a:ext cx="3829463" cy="4293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 txBox="1"/>
          <p:nvPr>
            <p:ph type="title"/>
          </p:nvPr>
        </p:nvSpPr>
        <p:spPr>
          <a:xfrm>
            <a:off x="311700" y="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Test Graph Example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304" name="Google Shape;304;p35"/>
          <p:cNvCxnSpPr/>
          <p:nvPr/>
        </p:nvCxnSpPr>
        <p:spPr>
          <a:xfrm flipH="1" rot="10800000">
            <a:off x="414025" y="726650"/>
            <a:ext cx="3727800" cy="108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5" name="Google Shape;305;p35"/>
          <p:cNvSpPr txBox="1"/>
          <p:nvPr/>
        </p:nvSpPr>
        <p:spPr>
          <a:xfrm>
            <a:off x="5249063" y="394275"/>
            <a:ext cx="2862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Source Code Pro"/>
                <a:ea typeface="Source Code Pro"/>
                <a:cs typeface="Source Code Pro"/>
                <a:sym typeface="Source Code Pro"/>
              </a:rPr>
              <a:t>7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06" name="Google Shape;306;p35"/>
          <p:cNvSpPr txBox="1"/>
          <p:nvPr/>
        </p:nvSpPr>
        <p:spPr>
          <a:xfrm>
            <a:off x="7509425" y="394263"/>
            <a:ext cx="2862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Source Code Pro"/>
                <a:ea typeface="Source Code Pro"/>
                <a:cs typeface="Source Code Pro"/>
                <a:sym typeface="Source Code Pro"/>
              </a:rPr>
              <a:t>8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07" name="Google Shape;30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308" name="Google Shape;30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275" y="726650"/>
            <a:ext cx="2109799" cy="4387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8975" y="726650"/>
            <a:ext cx="2109799" cy="4387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5"/>
          <p:cNvSpPr/>
          <p:nvPr/>
        </p:nvSpPr>
        <p:spPr>
          <a:xfrm>
            <a:off x="4339825" y="932250"/>
            <a:ext cx="310800" cy="214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5"/>
          <p:cNvSpPr/>
          <p:nvPr/>
        </p:nvSpPr>
        <p:spPr>
          <a:xfrm>
            <a:off x="6558975" y="932250"/>
            <a:ext cx="310800" cy="214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2" name="Google Shape;31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750" y="849650"/>
            <a:ext cx="3829463" cy="4293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Schedule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318" name="Google Shape;318;p36"/>
          <p:cNvCxnSpPr/>
          <p:nvPr/>
        </p:nvCxnSpPr>
        <p:spPr>
          <a:xfrm>
            <a:off x="365425" y="1093850"/>
            <a:ext cx="1815900" cy="2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319" name="Google Shape;319;p36"/>
          <p:cNvGraphicFramePr/>
          <p:nvPr/>
        </p:nvGraphicFramePr>
        <p:xfrm>
          <a:off x="827225" y="1242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{075C297A-F031-429C-AE3D-D4B8E20A8EAE}</a:tableStyleId>
              </a:tblPr>
              <a:tblGrid>
                <a:gridCol w="1383950"/>
                <a:gridCol w="6105600"/>
              </a:tblGrid>
              <a:tr h="388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Date</a:t>
                      </a:r>
                      <a:endParaRPr sz="12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DDEA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 sz="12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DDEAF5"/>
                    </a:solidFill>
                  </a:tcPr>
                </a:tc>
              </a:tr>
              <a:tr h="38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2020/03/26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STP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  <a:tr h="38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2020/04/15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TCS, TDS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  <a:tr h="38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2020/04/22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Midterm presentation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  <a:tr h="38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2020/04/29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Set up environment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  <a:tr h="38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2020/05/06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Implement test cases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  <a:tr h="38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2020/05/13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Implement test cases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  <a:tr h="38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2020/05/20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Implement test cases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  <a:tr h="38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2020/05/27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Implement test cases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  <a:tr h="38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2020/06/10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Prepare presentation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320" name="Google Shape;32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Test Tool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326" name="Google Shape;326;p37"/>
          <p:cNvCxnSpPr/>
          <p:nvPr/>
        </p:nvCxnSpPr>
        <p:spPr>
          <a:xfrm>
            <a:off x="365425" y="1093850"/>
            <a:ext cx="1815900" cy="2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7" name="Google Shape;327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0514" y="1450188"/>
            <a:ext cx="2233200" cy="22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0200" y="1254578"/>
            <a:ext cx="2888800" cy="28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7"/>
          <p:cNvSpPr txBox="1"/>
          <p:nvPr/>
        </p:nvSpPr>
        <p:spPr>
          <a:xfrm>
            <a:off x="1633206" y="3820515"/>
            <a:ext cx="1822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Robot Framework</a:t>
            </a:r>
            <a:endParaRPr b="0" i="0" sz="1800" u="none" cap="none" strike="noStrik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30" name="Google Shape;330;p37"/>
          <p:cNvSpPr txBox="1"/>
          <p:nvPr/>
        </p:nvSpPr>
        <p:spPr>
          <a:xfrm>
            <a:off x="5936675" y="3870425"/>
            <a:ext cx="960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>
                <a:latin typeface="Garamond"/>
                <a:ea typeface="Garamond"/>
                <a:cs typeface="Garamond"/>
                <a:sym typeface="Garamond"/>
              </a:rPr>
              <a:t>A</a:t>
            </a:r>
            <a:r>
              <a:rPr b="0" i="0" lang="zh-TW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ppium</a:t>
            </a:r>
            <a:endParaRPr b="0" i="0" sz="1800" u="none" cap="none" strike="noStrik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31" name="Google Shape;33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Role And Responsibility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337" name="Google Shape;337;p38"/>
          <p:cNvCxnSpPr/>
          <p:nvPr/>
        </p:nvCxnSpPr>
        <p:spPr>
          <a:xfrm>
            <a:off x="365400" y="1093850"/>
            <a:ext cx="4482000" cy="162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338" name="Google Shape;338;p38"/>
          <p:cNvGraphicFramePr/>
          <p:nvPr/>
        </p:nvGraphicFramePr>
        <p:xfrm>
          <a:off x="1943100" y="195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{075C297A-F031-429C-AE3D-D4B8E20A8EAE}</a:tableStyleId>
              </a:tblPr>
              <a:tblGrid>
                <a:gridCol w="1762125"/>
                <a:gridCol w="3495675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Job</a:t>
                      </a:r>
                      <a:endParaRPr sz="12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DDEA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Team Members</a:t>
                      </a:r>
                      <a:endParaRPr sz="12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DDEAF5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文件撰寫</a:t>
                      </a:r>
                      <a:endParaRPr sz="12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官茂原、張彥翔、葉柏志、方聖華、簡子祺</a:t>
                      </a:r>
                      <a:endParaRPr sz="12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測試案例設計</a:t>
                      </a:r>
                      <a:endParaRPr sz="12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官茂原、張彥翔、葉柏志、方聖華、簡子祺</a:t>
                      </a:r>
                      <a:endParaRPr sz="12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測試腳本撰寫</a:t>
                      </a:r>
                      <a:endParaRPr sz="12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官茂原、張彥翔、葉柏志、方聖華、簡子祺</a:t>
                      </a:r>
                      <a:endParaRPr sz="12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339" name="Google Shape;33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9"/>
          <p:cNvSpPr txBox="1"/>
          <p:nvPr>
            <p:ph idx="4294967295"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0"/>
          </a:p>
        </p:txBody>
      </p:sp>
      <p:sp>
        <p:nvSpPr>
          <p:cNvPr id="345" name="Google Shape;345;p39"/>
          <p:cNvSpPr txBox="1"/>
          <p:nvPr>
            <p:ph idx="4294967295" type="title"/>
          </p:nvPr>
        </p:nvSpPr>
        <p:spPr>
          <a:xfrm>
            <a:off x="2985900" y="1013100"/>
            <a:ext cx="3172200" cy="3117300"/>
          </a:xfrm>
          <a:prstGeom prst="rect">
            <a:avLst/>
          </a:prstGeom>
          <a:solidFill>
            <a:srgbClr val="F3F3F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/>
              <a:t>Thank</a:t>
            </a:r>
            <a:endParaRPr sz="8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/>
              <a:t>you</a:t>
            </a:r>
            <a:endParaRPr sz="8000"/>
          </a:p>
        </p:txBody>
      </p:sp>
      <p:sp>
        <p:nvSpPr>
          <p:cNvPr id="346" name="Google Shape;346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App Introduction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 flipH="1" rot="10800000">
            <a:off x="365425" y="1074350"/>
            <a:ext cx="2951700" cy="195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MoneyWallet是</a:t>
            </a:r>
            <a:r>
              <a:rPr lang="zh-TW"/>
              <a:t>一款管理金錢的手機應用程式，可以記錄生活中的各種花費，金錢的流向，以及得到匯率、距離最近的銀行等資訊，並提供計算機的功能。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150" y="2943266"/>
            <a:ext cx="2951700" cy="1205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2975" y="1948300"/>
            <a:ext cx="5021025" cy="319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Main feature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83" name="Google Shape;83;p16"/>
          <p:cNvCxnSpPr/>
          <p:nvPr/>
        </p:nvCxnSpPr>
        <p:spPr>
          <a:xfrm flipH="1" rot="10800000">
            <a:off x="365425" y="1087850"/>
            <a:ext cx="2481600" cy="60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55675" y="1406825"/>
            <a:ext cx="90882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CRUD wallet   CRUD </a:t>
            </a:r>
            <a:r>
              <a:rPr lang="zh-TW"/>
              <a:t>budget  </a:t>
            </a:r>
            <a:r>
              <a:rPr lang="zh-TW"/>
              <a:t> Calculator   Converter   Settings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25" y="2085203"/>
            <a:ext cx="1624875" cy="1346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0163" y="2046063"/>
            <a:ext cx="1624875" cy="142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0525" y="1986675"/>
            <a:ext cx="1303800" cy="1543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50650" y="2083700"/>
            <a:ext cx="1533650" cy="1446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03550" y="2155275"/>
            <a:ext cx="1303800" cy="13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Purpose of Test Plan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96" name="Google Shape;96;p17"/>
          <p:cNvCxnSpPr/>
          <p:nvPr/>
        </p:nvCxnSpPr>
        <p:spPr>
          <a:xfrm flipH="1" rot="10800000">
            <a:off x="365425" y="1060850"/>
            <a:ext cx="3784200" cy="330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根據文件</a:t>
            </a:r>
            <a:r>
              <a:rPr lang="zh-TW"/>
              <a:t>所寫</a:t>
            </a:r>
            <a:r>
              <a:rPr lang="zh-TW"/>
              <a:t>的測試項目，撰寫自動化測試腳本，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測試 ＭoneyWallet 主要的基本功能，得到測試結果後，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評估 </a:t>
            </a:r>
            <a:r>
              <a:rPr lang="zh-TW"/>
              <a:t>ＭoneyWallet </a:t>
            </a:r>
            <a:r>
              <a:rPr lang="zh-TW"/>
              <a:t>的基本功能是否正常運作</a:t>
            </a:r>
            <a:r>
              <a:rPr lang="zh-TW"/>
              <a:t>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104" name="Google Shape;104;p18"/>
          <p:cNvCxnSpPr/>
          <p:nvPr/>
        </p:nvCxnSpPr>
        <p:spPr>
          <a:xfrm>
            <a:off x="365425" y="1093850"/>
            <a:ext cx="3891600" cy="20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" name="Google Shape;10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aphicFrame>
        <p:nvGraphicFramePr>
          <p:cNvPr id="106" name="Google Shape;106;p18"/>
          <p:cNvGraphicFramePr/>
          <p:nvPr/>
        </p:nvGraphicFramePr>
        <p:xfrm>
          <a:off x="613425" y="1350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{57279882-73B7-44AC-BCD6-AA9CBC02EC5F}</a:tableStyleId>
              </a:tblPr>
              <a:tblGrid>
                <a:gridCol w="3729975"/>
                <a:gridCol w="3729975"/>
              </a:tblGrid>
              <a:tr h="34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 to Test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 Description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5"/>
                    </a:solidFill>
                  </a:tcPr>
                </a:tc>
              </a:tr>
              <a:tr h="34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CRUD for Wallet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測試Wallet的基本操作：Create,  Read, Update and Delete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CRUD for Budget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測試Budget的基本操作：Create,  Read, Update and Delete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CRUD for Transaction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測試Transaction的基本操作：Create,  Read, Update and Delete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CRUD for Debt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測試Debt的基本操作：Create,  Read, Update and Delete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CRUD for Saving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測試Saving的基本操作：Create,  Read, Update and Delete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amount calculate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測試計算總金額的功能是否正確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Calculator operate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測試計算機所提供的功能是否正確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Currency convert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測試所提供換匯的功能是否正確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Import and export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solidFill>
                            <a:srgbClr val="00000A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測試匯入及匯出的功能是否正確</a:t>
                      </a:r>
                      <a:endParaRPr sz="1100">
                        <a:solidFill>
                          <a:srgbClr val="00000A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112" name="Google Shape;112;p19"/>
          <p:cNvCxnSpPr/>
          <p:nvPr/>
        </p:nvCxnSpPr>
        <p:spPr>
          <a:xfrm>
            <a:off x="365425" y="1093850"/>
            <a:ext cx="3891600" cy="20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384" y="1236450"/>
            <a:ext cx="1799284" cy="3744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15" name="Google Shape;115;p19"/>
          <p:cNvSpPr txBox="1"/>
          <p:nvPr/>
        </p:nvSpPr>
        <p:spPr>
          <a:xfrm>
            <a:off x="4391875" y="700250"/>
            <a:ext cx="444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測試Wallet的基本操作功能(CRUD)</a:t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4899" y="1236500"/>
            <a:ext cx="1799275" cy="374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2925" y="1239495"/>
            <a:ext cx="1799275" cy="3741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84399" y="1239498"/>
            <a:ext cx="1799299" cy="3741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124" name="Google Shape;124;p20"/>
          <p:cNvCxnSpPr/>
          <p:nvPr/>
        </p:nvCxnSpPr>
        <p:spPr>
          <a:xfrm>
            <a:off x="365425" y="1093850"/>
            <a:ext cx="3891600" cy="20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" name="Google Shape;12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26" name="Google Shape;126;p20"/>
          <p:cNvSpPr txBox="1"/>
          <p:nvPr/>
        </p:nvSpPr>
        <p:spPr>
          <a:xfrm>
            <a:off x="4391875" y="700250"/>
            <a:ext cx="5335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測試Transaction的基本操作(CRUD)</a:t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4174" y="1246800"/>
            <a:ext cx="1799299" cy="372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878" y="1248286"/>
            <a:ext cx="1789349" cy="372119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9" name="Google Shape;12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65525" y="1248275"/>
            <a:ext cx="1789349" cy="372120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>
                <a:latin typeface="PT Sans Narrow"/>
                <a:ea typeface="PT Sans Narrow"/>
                <a:cs typeface="PT Sans Narrow"/>
                <a:sym typeface="PT Sans Narrow"/>
              </a:rPr>
              <a:t>Feature To Be Tested</a:t>
            </a:r>
            <a:endParaRPr b="0"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cxnSp>
        <p:nvCxnSpPr>
          <p:cNvPr id="135" name="Google Shape;135;p21"/>
          <p:cNvCxnSpPr/>
          <p:nvPr/>
        </p:nvCxnSpPr>
        <p:spPr>
          <a:xfrm>
            <a:off x="365425" y="1093850"/>
            <a:ext cx="3891600" cy="207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37" name="Google Shape;137;p21"/>
          <p:cNvSpPr txBox="1"/>
          <p:nvPr/>
        </p:nvSpPr>
        <p:spPr>
          <a:xfrm>
            <a:off x="4391875" y="700250"/>
            <a:ext cx="444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測試</a:t>
            </a: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Debt</a:t>
            </a:r>
            <a:r>
              <a:rPr lang="zh-TW" sz="2000">
                <a:latin typeface="Source Code Pro"/>
                <a:ea typeface="Source Code Pro"/>
                <a:cs typeface="Source Code Pro"/>
                <a:sym typeface="Source Code Pro"/>
              </a:rPr>
              <a:t>的基本操作功能(CRUD)</a:t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800" y="1258005"/>
            <a:ext cx="1649624" cy="3430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7800" y="1256600"/>
            <a:ext cx="1649624" cy="3430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5800" y="1256600"/>
            <a:ext cx="1649624" cy="3430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3800" y="1258000"/>
            <a:ext cx="1649624" cy="34306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